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clay.com/pricing" TargetMode="External"/><Relationship Id="rId2" Type="http://schemas.openxmlformats.org/officeDocument/2006/relationships/hyperlink" Target="https://www.apollo.io/pricing" TargetMode="External"/><Relationship Id="rId3" Type="http://schemas.openxmlformats.org/officeDocument/2006/relationships/hyperlink" Target="https://www.heyreach.io/pricing" TargetMode="External"/><Relationship Id="rId4" Type="http://schemas.openxmlformats.org/officeDocument/2006/relationships/hyperlink" Target="https://business.linkedin.com/sell/sales-navigator/compare-plans" TargetMode="Externa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hubspot.com/pricing/crm" TargetMode="External"/><Relationship Id="rId2" Type="http://schemas.openxmlformats.org/officeDocument/2006/relationships/hyperlink" Target="https://www.zendesk.com/pricing/" TargetMode="External"/><Relationship Id="rId3" Type="http://schemas.openxmlformats.org/officeDocument/2006/relationships/hyperlink" Target="https://www.docusign.com/products-and-pricing" TargetMode="External"/><Relationship Id="rId4" Type="http://schemas.openxmlformats.org/officeDocument/2006/relationships/hyperlink" Target="https://www.notion.com/pricing" TargetMode="External"/><Relationship Id="rId5" Type="http://schemas.openxmlformats.org/officeDocument/2006/relationships/hyperlink" Target="https://claude.com/pricing" TargetMode="External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329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8288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7FB2A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JUSTIFI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822960" y="2286000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Tech Stack Review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822960" y="342900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8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Mapping what we run, what it does, where it overlaps,</a:t>
            </a:r>
            <a:endParaRPr lang="en-US" sz="18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8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where we can leverage or cut cost.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512064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B2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Rise &amp; Rooted Consulting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9FB2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July 2026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PURPOSE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we mapped the stack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602736" cy="2103120"/>
          </a:xfrm>
          <a:prstGeom prst="roundRect">
            <a:avLst>
              <a:gd name="adj" fmla="val 4348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  <a:effectLst>
            <a:outerShdw sx="100000" sy="100000" kx="0" ky="0" algn="bl" rotWithShape="0" blurRad="88900" dist="38100" dir="5400000">
              <a:srgbClr val="13293D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178308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6F0E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868680" y="2514600"/>
            <a:ext cx="296265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Visibility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296265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clear view of every tool the teams touch — what it does and who it serves.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4443984" y="1554480"/>
            <a:ext cx="3602736" cy="2103120"/>
          </a:xfrm>
          <a:prstGeom prst="roundRect">
            <a:avLst>
              <a:gd name="adj" fmla="val 4348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  <a:effectLst>
            <a:outerShdw sx="100000" sy="100000" kx="0" ky="0" algn="bl" rotWithShape="0" blurRad="88900" dist="38100" dir="5400000">
              <a:srgbClr val="13293D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64024" y="178308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6F0E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4764024" y="2514600"/>
            <a:ext cx="296265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Leverage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764024" y="2926080"/>
            <a:ext cx="296265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each team where a tool can do more, and where I can help them use it better.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8339328" y="1554480"/>
            <a:ext cx="3602736" cy="2103120"/>
          </a:xfrm>
          <a:prstGeom prst="roundRect">
            <a:avLst>
              <a:gd name="adj" fmla="val 4348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  <a:effectLst>
            <a:outerShdw sx="100000" sy="100000" kx="0" ky="0" algn="bl" rotWithShape="0" blurRad="88900" dist="38100" dir="5400000">
              <a:srgbClr val="13293D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659368" y="178308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6F0E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8659368" y="2514600"/>
            <a:ext cx="296265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Cost control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8659368" y="2926080"/>
            <a:ext cx="296265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 overlaps so we can consolidate or renegotiate at renewal.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397764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tools reviewed across go-to-market, support, and operations. This deck covers what each does, its cost, who it serves, its AI capability, and how they connect.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9079992" y="64465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&amp; Rooted Consulting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SUMMARY · 1 OF 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Prospecting, data &amp; outbound</a:t>
            </a:r>
            <a:endParaRPr lang="en-US" sz="30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91672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3794760"/>
                <a:gridCol w="1691640"/>
                <a:gridCol w="1965960"/>
                <a:gridCol w="960120"/>
                <a:gridCol w="1307592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Tool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What it does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Category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Cost (list, 2026)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Facing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AI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329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GTM data enrichment + automation across 150+ sources; signal/intent tracking; triggers outbound plays.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 enrichment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$185 / Growth $495 per mo + usage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Claygent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329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Apollo.io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B2B contact/company database + email sequencing, dialer, deal management, CRM sync.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Prospect DB + engagement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$49 / $79 / $119 per seat/mo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AI email, insights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329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HeyReach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LinkedIn outreach automation at scale — multi-sender sequencing, unified inbox, multichannel.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LinkedIn outreach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$79/mo per sender (Growth)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329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LinkedIn Sales Nav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Advanced lead/account search, warm-intro paths (TeamLink), InMail, CRM sync.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Prospecting / intel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Core ~$99 / Advanced ~$149 per seat/mo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Some — AI insights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446520"/>
            <a:ext cx="94457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Source: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Clay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,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Apollo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,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HeyReach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,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</a:t>
            </a:r>
            <a:endParaRPr lang="en-US" sz="800" dirty="0"/>
          </a:p>
        </p:txBody>
      </p:sp>
      <p:sp>
        <p:nvSpPr>
          <p:cNvPr id="6" name="Text 3"/>
          <p:cNvSpPr/>
          <p:nvPr/>
        </p:nvSpPr>
        <p:spPr>
          <a:xfrm>
            <a:off x="9079992" y="64465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&amp; Rooted Consulting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SUMMARY · 2 OF 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CRM, support, docs &amp; AI</a:t>
            </a:r>
            <a:endParaRPr lang="en-US" sz="3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91672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3794760"/>
                <a:gridCol w="1691640"/>
                <a:gridCol w="1965960"/>
                <a:gridCol w="960120"/>
                <a:gridCol w="1307592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Tool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What it does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Category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Cost (list, 2026)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Facing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AI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3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329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HubSpot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Core CRM + Marketing, Sales, Service, Content, Data hubs. System of record for the whole funnel.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CRM platform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Starter $20 / Pro ~$90-100 / Ent $150 per seat/mo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Both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Breeze AI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329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Zendesk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Customer support suite: ticketing, omnichannel, help center, AI auto-resolution.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Customer support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Suite Team $55 / Pro $115 per agent/mo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AI Agents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329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DocuSign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E-signature + agreement management. Contracts &amp; order forms for signature; IAM adds AI workflows.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E-signature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 $25 / Business Pro $40 per user/mo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IAM AI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329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All-in-one workspace: docs, wikis, project/task management, meeting notes.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Knowledge / PM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Plus $10 / Business $20 per user/mo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Notion AI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329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Claude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General-purpose AI assistant for writing, analysis, research — the AI layer teams use directly.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assistant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Team Standard $25 / Premium $125 per seat/mo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825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it is the AI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446520"/>
            <a:ext cx="94457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Source: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HubSpot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,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Zendesk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,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DocuSign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,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Notion</a:t>
            </a:r>
            <a:pPr algn="l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, </a:t>
            </a:r>
            <a:pPr algn="l" indent="0" marL="0">
              <a:buNone/>
            </a:pPr>
            <a:r>
              <a:rPr lang="en-US" sz="800" u="sng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Claude</a:t>
            </a:r>
            <a:endParaRPr lang="en-US" sz="800" dirty="0"/>
          </a:p>
        </p:txBody>
      </p:sp>
      <p:sp>
        <p:nvSpPr>
          <p:cNvPr id="6" name="Text 3"/>
          <p:cNvSpPr/>
          <p:nvPr/>
        </p:nvSpPr>
        <p:spPr>
          <a:xfrm>
            <a:off x="9079992" y="64465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&amp; Rooted Consulting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MAP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the tools flow together</a:t>
            </a:r>
            <a:endParaRPr lang="en-US" sz="3000" dirty="0"/>
          </a:p>
        </p:txBody>
      </p:sp>
      <p:pic>
        <p:nvPicPr>
          <p:cNvPr id="4" name="Image 0" descr="/home/user/workspace/justifi_tech_stack_map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371600"/>
            <a:ext cx="11091672" cy="44348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079992" y="64465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&amp; Rooted Consulting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ANALYSIS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Where the tools overlap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3602736" cy="2084832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  <a:effectLst>
            <a:outerShdw sx="100000" sy="100000" kx="0" ky="0" algn="bl" rotWithShape="0" blurRad="88900" dist="38100" dir="5400000">
              <a:srgbClr val="13293D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04672" y="1709928"/>
            <a:ext cx="3090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Prospecting &amp; data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04672" y="2130552"/>
            <a:ext cx="3090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Clay · Apollo · Sales Nav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04672" y="2496312"/>
            <a:ext cx="3090672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Heaviest overlap. Clay sits above the others — Apollo may only be needed for sequencing, not its database.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443984" y="1508760"/>
            <a:ext cx="3602736" cy="2084832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  <a:effectLst>
            <a:outerShdw sx="100000" sy="100000" kx="0" ky="0" algn="bl" rotWithShape="0" blurRad="88900" dist="38100" dir="5400000">
              <a:srgbClr val="13293D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00016" y="1709928"/>
            <a:ext cx="3090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Outbound execution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700016" y="2130552"/>
            <a:ext cx="3090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Apollo · HeyReach · HubSpot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00016" y="2496312"/>
            <a:ext cx="3090672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HeyReach owns LinkedIn, Apollo owns email/calls. Running sequences in both Apollo AND HubSpot splits reporting.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8339328" y="1508760"/>
            <a:ext cx="3602736" cy="2084832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  <a:effectLst>
            <a:outerShdw sx="100000" sy="100000" kx="0" ky="0" algn="bl" rotWithShape="0" blurRad="88900" dist="38100" dir="5400000">
              <a:srgbClr val="13293D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595360" y="1709928"/>
            <a:ext cx="3090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CRM / source of truth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595360" y="2130552"/>
            <a:ext cx="3090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HubSpot ← everything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595360" y="2496312"/>
            <a:ext cx="3090672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Apollo, Clay, Sales Nav, HeyReach should sync into HubSpot — not run parallel mini-CRMs.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48640" y="3849624"/>
            <a:ext cx="3602736" cy="2084832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  <a:effectLst>
            <a:outerShdw sx="100000" sy="100000" kx="0" ky="0" algn="bl" rotWithShape="0" blurRad="88900" dist="38100" dir="5400000">
              <a:srgbClr val="13293D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04672" y="4050792"/>
            <a:ext cx="3090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Customer support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04672" y="4471416"/>
            <a:ext cx="3090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Zendesk vs. HubSpot Service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04672" y="4837176"/>
            <a:ext cx="3090672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Clearest either/or. Both do ticketing + AI resolution. If HubSpot is licensed, Service Hub may cover Zendesk.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443984" y="3849624"/>
            <a:ext cx="3602736" cy="2084832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  <a:effectLst>
            <a:outerShdw sx="100000" sy="100000" kx="0" ky="0" algn="bl" rotWithShape="0" blurRad="88900" dist="38100" dir="5400000">
              <a:srgbClr val="13293D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700016" y="4050792"/>
            <a:ext cx="3090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layer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700016" y="4471416"/>
            <a:ext cx="3090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· Notion · Clay · HubSpot · Zendesk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00016" y="4837176"/>
            <a:ext cx="3090672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embedded almost everywhere. Watch for stacking embedded AI credits AND standalone Claude seats.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339328" y="3849624"/>
            <a:ext cx="3602736" cy="2084832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  <a:effectLst>
            <a:outerShdw sx="100000" sy="100000" kx="0" ky="0" algn="bl" rotWithShape="0" blurRad="88900" dist="38100" dir="5400000">
              <a:srgbClr val="13293D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8595360" y="4050792"/>
            <a:ext cx="3090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Docs &amp; knowledge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595360" y="4471416"/>
            <a:ext cx="3090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Notion + DocuSign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8595360" y="4837176"/>
            <a:ext cx="3090672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Complementary, not overlapping. Notion drafts internally; DocuSign executes externally.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9079992" y="64465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&amp; Rooted Consulting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RENEWAL WATCH-LIST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29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 to ask before we renew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11091672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554480"/>
            <a:ext cx="76809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we paying for prospect data twice — database + enrichment?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8686800" y="1755648"/>
            <a:ext cx="2743200" cy="438912"/>
          </a:xfrm>
          <a:prstGeom prst="roundRect">
            <a:avLst>
              <a:gd name="adj" fmla="val 41667"/>
            </a:avLst>
          </a:prstGeom>
          <a:solidFill>
            <a:srgbClr val="E6F0EF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0" y="1755648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Apollo ↔ Clay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523744"/>
            <a:ext cx="11091672" cy="841248"/>
          </a:xfrm>
          <a:prstGeom prst="roundRect">
            <a:avLst>
              <a:gd name="adj" fmla="val 6522"/>
            </a:avLst>
          </a:prstGeom>
          <a:solidFill>
            <a:srgbClr val="F1F3F1"/>
          </a:solidFill>
          <a:ln w="12700">
            <a:solidFill>
              <a:srgbClr val="D8D5C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2523744"/>
            <a:ext cx="76809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one system own engagement &amp; sequences?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8686800" y="2724912"/>
            <a:ext cx="2743200" cy="438912"/>
          </a:xfrm>
          <a:prstGeom prst="roundRect">
            <a:avLst>
              <a:gd name="adj" fmla="val 41667"/>
            </a:avLst>
          </a:prstGeom>
          <a:solidFill>
            <a:srgbClr val="E6F0EF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0" y="2724912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Apollo ↔ HubSpot ↔ HeyReach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493008"/>
            <a:ext cx="11091672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3493008"/>
            <a:ext cx="76809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HubSpot Service Hub already cover what Zendesk bills for?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8686800" y="3694176"/>
            <a:ext cx="2743200" cy="438912"/>
          </a:xfrm>
          <a:prstGeom prst="roundRect">
            <a:avLst>
              <a:gd name="adj" fmla="val 41667"/>
            </a:avLst>
          </a:prstGeom>
          <a:solidFill>
            <a:srgbClr val="E6F0EF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0" y="3694176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Zendesk ↔ HubSpot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4462272"/>
            <a:ext cx="11091672" cy="841248"/>
          </a:xfrm>
          <a:prstGeom prst="roundRect">
            <a:avLst>
              <a:gd name="adj" fmla="val 6522"/>
            </a:avLst>
          </a:prstGeom>
          <a:solidFill>
            <a:srgbClr val="F1F3F1"/>
          </a:solidFill>
          <a:ln w="12700">
            <a:solidFill>
              <a:srgbClr val="D8D5C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4462272"/>
            <a:ext cx="76809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AI spend stacking across embedded + standalone tools?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8686800" y="4663440"/>
            <a:ext cx="2743200" cy="438912"/>
          </a:xfrm>
          <a:prstGeom prst="roundRect">
            <a:avLst>
              <a:gd name="adj" fmla="val 41667"/>
            </a:avLst>
          </a:prstGeom>
          <a:solidFill>
            <a:srgbClr val="E6F0EF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0" y="4663440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↔ Notion ↔ Clay ↔ HubSpot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5431536"/>
            <a:ext cx="11091672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2700">
            <a:solidFill>
              <a:srgbClr val="D8D5C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68680" y="5431536"/>
            <a:ext cx="76809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825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Sales Nav seats matched to active prospectors only?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8686800" y="5632704"/>
            <a:ext cx="2743200" cy="438912"/>
          </a:xfrm>
          <a:prstGeom prst="roundRect">
            <a:avLst>
              <a:gd name="adj" fmla="val 41667"/>
            </a:avLst>
          </a:prstGeom>
          <a:solidFill>
            <a:srgbClr val="E6F0EF"/>
          </a:solidFill>
          <a:ln/>
        </p:spPr>
      </p:sp>
      <p:sp>
        <p:nvSpPr>
          <p:cNvPr id="23" name="Text 21"/>
          <p:cNvSpPr/>
          <p:nvPr/>
        </p:nvSpPr>
        <p:spPr>
          <a:xfrm>
            <a:off x="8686800" y="5632704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Sales Navigator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079992" y="64465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&amp; Rooted Consulting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329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7FB2A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WHERE I CAN HELP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155448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Turning the map into action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8803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1508760" y="289864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Confirm real costs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508760" y="3300984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 list prices for actual contract/seat numbers to size true spend.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309360" y="28803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995160" y="289864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Pick systems of record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995160" y="3300984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home for engagement, one for CRM, one for support — end the double-tracking.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42976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1508760" y="431596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Audit the overlaps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08760" y="4718304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Apollo-vs-Clay data and Zendesk-vs-HubSpot support before the next renewals.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309360" y="42976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995160" y="431596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Enable the teams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995160" y="4718304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each team how to get more from the tools they already pay for.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2026-07-15T13:51:29Z</dcterms:created>
  <dcterms:modified xsi:type="dcterms:W3CDTF">2026-07-15T13:51:29Z</dcterms:modified>
</cp:coreProperties>
</file>